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8" r:id="rId5"/>
    <p:sldId id="260" r:id="rId6"/>
    <p:sldId id="269" r:id="rId7"/>
    <p:sldId id="266" r:id="rId8"/>
    <p:sldId id="267" r:id="rId9"/>
    <p:sldId id="273" r:id="rId10"/>
    <p:sldId id="274" r:id="rId11"/>
    <p:sldId id="258" r:id="rId12"/>
    <p:sldId id="271" r:id="rId13"/>
    <p:sldId id="27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p:cViewPr varScale="1">
        <p:scale>
          <a:sx n="73" d="100"/>
          <a:sy n="73"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6/12/2019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6/12/2019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 y="679269"/>
            <a:ext cx="11325498" cy="3740929"/>
          </a:xfrm>
        </p:spPr>
        <p:txBody>
          <a:bodyPr/>
          <a:lstStyle/>
          <a:p>
            <a:r>
              <a:rPr lang="en-US" sz="4800" dirty="0"/>
              <a:t>Ministering to the Desperate and Disconnected: </a:t>
            </a:r>
            <a:r>
              <a:rPr lang="en-US" sz="4000" b="0" dirty="0"/>
              <a:t>Why Understanding and Ministering Effectively to the Next Generation Matters for the Future of the </a:t>
            </a:r>
            <a:r>
              <a:rPr lang="en-US" sz="4000" b="0" dirty="0" smtClean="0"/>
              <a:t>Church</a:t>
            </a:r>
            <a:br>
              <a:rPr lang="en-US" sz="4000" b="0" dirty="0" smtClean="0"/>
            </a:br>
            <a:endParaRPr lang="en-US" sz="4000" dirty="0"/>
          </a:p>
        </p:txBody>
      </p:sp>
      <p:sp>
        <p:nvSpPr>
          <p:cNvPr id="3" name="Subtitle 2"/>
          <p:cNvSpPr>
            <a:spLocks noGrp="1"/>
          </p:cNvSpPr>
          <p:nvPr>
            <p:ph type="subTitle" idx="1"/>
          </p:nvPr>
        </p:nvSpPr>
        <p:spPr>
          <a:xfrm>
            <a:off x="457200" y="5280846"/>
            <a:ext cx="10924801" cy="1276707"/>
          </a:xfrm>
        </p:spPr>
        <p:txBody>
          <a:bodyPr>
            <a:normAutofit/>
          </a:bodyPr>
          <a:lstStyle/>
          <a:p>
            <a:pPr algn="ctr"/>
            <a:r>
              <a:rPr lang="en-US" sz="2800" b="1" dirty="0" smtClean="0"/>
              <a:t>Laurel M. Bunker</a:t>
            </a:r>
            <a:r>
              <a:rPr lang="en-US" sz="2800" dirty="0" smtClean="0"/>
              <a:t>, Associate Vice President, Christian Formation and Church Relations</a:t>
            </a:r>
            <a:endParaRPr lang="en-US" sz="2800" dirty="0"/>
          </a:p>
        </p:txBody>
      </p:sp>
    </p:spTree>
    <p:extLst>
      <p:ext uri="{BB962C8B-B14F-4D97-AF65-F5344CB8AC3E}">
        <p14:creationId xmlns:p14="http://schemas.microsoft.com/office/powerpoint/2010/main" val="26313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dirty="0" smtClean="0"/>
              <a:t>Suicide</a:t>
            </a:r>
            <a:endParaRPr lang="en-US" sz="4800" dirty="0"/>
          </a:p>
        </p:txBody>
      </p:sp>
      <p:sp>
        <p:nvSpPr>
          <p:cNvPr id="3" name="Content Placeholder 2"/>
          <p:cNvSpPr>
            <a:spLocks noGrp="1"/>
          </p:cNvSpPr>
          <p:nvPr>
            <p:ph idx="1"/>
          </p:nvPr>
        </p:nvSpPr>
        <p:spPr>
          <a:xfrm>
            <a:off x="156753" y="2222287"/>
            <a:ext cx="11652069" cy="4387519"/>
          </a:xfrm>
        </p:spPr>
        <p:txBody>
          <a:bodyPr/>
          <a:lstStyle/>
          <a:p>
            <a:pPr fontAlgn="base"/>
            <a:r>
              <a:rPr lang="en-US" sz="2800" dirty="0"/>
              <a:t>Suicide is the second leading cause of death for people between the ages of 10 and 24. </a:t>
            </a:r>
          </a:p>
          <a:p>
            <a:pPr fontAlgn="base"/>
            <a:r>
              <a:rPr lang="en-US" sz="2800" dirty="0"/>
              <a:t>More teens and young adults die from suicide than from heart disease, AIDS, birth defects, pneumonia, influenza, cancer, and lung disease combined.</a:t>
            </a:r>
          </a:p>
          <a:p>
            <a:pPr fontAlgn="base"/>
            <a:r>
              <a:rPr lang="en-US" sz="2800" dirty="0"/>
              <a:t>Four out of five teens who attempt suicide give warning signs. But often, those signs are missed or ignored.</a:t>
            </a:r>
          </a:p>
          <a:p>
            <a:endParaRPr lang="en-US" dirty="0"/>
          </a:p>
        </p:txBody>
      </p:sp>
    </p:spTree>
    <p:extLst>
      <p:ext uri="{BB962C8B-B14F-4D97-AF65-F5344CB8AC3E}">
        <p14:creationId xmlns:p14="http://schemas.microsoft.com/office/powerpoint/2010/main" val="268522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69817" y="117566"/>
            <a:ext cx="11913326" cy="6648359"/>
          </a:xfrm>
          <a:prstGeom prst="rect">
            <a:avLst/>
          </a:prstGeom>
        </p:spPr>
      </p:pic>
    </p:spTree>
    <p:extLst>
      <p:ext uri="{BB962C8B-B14F-4D97-AF65-F5344CB8AC3E}">
        <p14:creationId xmlns:p14="http://schemas.microsoft.com/office/powerpoint/2010/main" val="321754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We Help Them?</a:t>
            </a:r>
            <a:endParaRPr lang="en-US" dirty="0"/>
          </a:p>
        </p:txBody>
      </p:sp>
      <p:sp>
        <p:nvSpPr>
          <p:cNvPr id="3" name="Content Placeholder 2"/>
          <p:cNvSpPr>
            <a:spLocks noGrp="1"/>
          </p:cNvSpPr>
          <p:nvPr>
            <p:ph idx="1"/>
          </p:nvPr>
        </p:nvSpPr>
        <p:spPr>
          <a:xfrm>
            <a:off x="261257" y="2222287"/>
            <a:ext cx="11586754" cy="4452833"/>
          </a:xfrm>
        </p:spPr>
        <p:txBody>
          <a:bodyPr>
            <a:normAutofit/>
          </a:bodyPr>
          <a:lstStyle/>
          <a:p>
            <a:pPr marL="0" indent="0">
              <a:buNone/>
            </a:pPr>
            <a:r>
              <a:rPr lang="en-US" sz="4000" dirty="0" smtClean="0"/>
              <a:t>“It is vital that </a:t>
            </a:r>
            <a:r>
              <a:rPr lang="en-US" sz="4000" dirty="0"/>
              <a:t>the way our adolescents view and experience reality be brought to the forefront of the national conversation, especially in light of the vast chasm between their perspective and our cultural power systems.” </a:t>
            </a:r>
            <a:endParaRPr lang="en-US" sz="4000" dirty="0"/>
          </a:p>
        </p:txBody>
      </p:sp>
    </p:spTree>
    <p:extLst>
      <p:ext uri="{BB962C8B-B14F-4D97-AF65-F5344CB8AC3E}">
        <p14:creationId xmlns:p14="http://schemas.microsoft.com/office/powerpoint/2010/main" val="6417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WE Help Them?</a:t>
            </a:r>
            <a:endParaRPr lang="en-US" dirty="0"/>
          </a:p>
        </p:txBody>
      </p:sp>
      <p:sp>
        <p:nvSpPr>
          <p:cNvPr id="3" name="Content Placeholder 2"/>
          <p:cNvSpPr>
            <a:spLocks noGrp="1"/>
          </p:cNvSpPr>
          <p:nvPr>
            <p:ph idx="1"/>
          </p:nvPr>
        </p:nvSpPr>
        <p:spPr>
          <a:xfrm>
            <a:off x="104503" y="2090058"/>
            <a:ext cx="11821886" cy="4611188"/>
          </a:xfrm>
        </p:spPr>
        <p:txBody>
          <a:bodyPr>
            <a:noAutofit/>
          </a:bodyPr>
          <a:lstStyle/>
          <a:p>
            <a:r>
              <a:rPr lang="en-US" sz="2400" b="1" dirty="0" smtClean="0"/>
              <a:t>Put them in, Coach</a:t>
            </a:r>
            <a:r>
              <a:rPr lang="en-US" sz="2400" b="1" dirty="0"/>
              <a:t>!</a:t>
            </a:r>
            <a:endParaRPr lang="en-US" sz="2400" b="1" dirty="0" smtClean="0"/>
          </a:p>
          <a:p>
            <a:r>
              <a:rPr lang="en-US" sz="2400" b="1" dirty="0" smtClean="0"/>
              <a:t>Mentorship matters</a:t>
            </a:r>
          </a:p>
          <a:p>
            <a:r>
              <a:rPr lang="en-US" sz="2400" b="1" dirty="0" smtClean="0"/>
              <a:t>Help parents from the pulpit</a:t>
            </a:r>
            <a:endParaRPr lang="en-US" sz="2400" b="1" dirty="0"/>
          </a:p>
          <a:p>
            <a:r>
              <a:rPr lang="en-US" sz="2400" b="1" dirty="0" smtClean="0"/>
              <a:t>Invest financially</a:t>
            </a:r>
          </a:p>
          <a:p>
            <a:r>
              <a:rPr lang="en-US" sz="2400" b="1" dirty="0" smtClean="0"/>
              <a:t>Send them out</a:t>
            </a:r>
          </a:p>
          <a:p>
            <a:r>
              <a:rPr lang="en-US" sz="2400" b="1" dirty="0" smtClean="0"/>
              <a:t>Listen</a:t>
            </a:r>
          </a:p>
          <a:p>
            <a:r>
              <a:rPr lang="en-US" sz="2400" b="1" dirty="0" smtClean="0"/>
              <a:t>Balance entertaining activities with increasing biblical knowledge</a:t>
            </a:r>
          </a:p>
          <a:p>
            <a:r>
              <a:rPr lang="en-US" sz="2400" b="1" dirty="0" smtClean="0"/>
              <a:t>Empower youth and young adult pastors to address hard, uncomfortable, but necessary topics.</a:t>
            </a:r>
            <a:endParaRPr lang="en-US" sz="2400" b="1" dirty="0"/>
          </a:p>
        </p:txBody>
      </p:sp>
    </p:spTree>
    <p:extLst>
      <p:ext uri="{BB962C8B-B14F-4D97-AF65-F5344CB8AC3E}">
        <p14:creationId xmlns:p14="http://schemas.microsoft.com/office/powerpoint/2010/main" val="428023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949" y="444136"/>
            <a:ext cx="11299371" cy="6139543"/>
          </a:xfrm>
          <a:prstGeom prst="rect">
            <a:avLst/>
          </a:prstGeom>
        </p:spPr>
      </p:pic>
    </p:spTree>
    <p:extLst>
      <p:ext uri="{BB962C8B-B14F-4D97-AF65-F5344CB8AC3E}">
        <p14:creationId xmlns:p14="http://schemas.microsoft.com/office/powerpoint/2010/main" val="281378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182880"/>
            <a:ext cx="11573691" cy="1580606"/>
          </a:xfrm>
        </p:spPr>
        <p:txBody>
          <a:bodyPr/>
          <a:lstStyle/>
          <a:p>
            <a:pPr algn="ctr"/>
            <a:r>
              <a:rPr lang="en-US" dirty="0" smtClean="0"/>
              <a:t>A BIT OF CONTEXT: What I Bring </a:t>
            </a:r>
            <a:r>
              <a:rPr lang="en-US" dirty="0"/>
              <a:t>T</a:t>
            </a:r>
            <a:r>
              <a:rPr lang="en-US" dirty="0" smtClean="0"/>
              <a:t>o The Table</a:t>
            </a:r>
            <a:br>
              <a:rPr lang="en-US" dirty="0" smtClean="0"/>
            </a:br>
            <a:endParaRPr lang="en-US" dirty="0"/>
          </a:p>
        </p:txBody>
      </p:sp>
      <p:sp>
        <p:nvSpPr>
          <p:cNvPr id="3" name="Content Placeholder 2"/>
          <p:cNvSpPr>
            <a:spLocks noGrp="1"/>
          </p:cNvSpPr>
          <p:nvPr>
            <p:ph idx="1"/>
          </p:nvPr>
        </p:nvSpPr>
        <p:spPr>
          <a:xfrm>
            <a:off x="130629" y="2222287"/>
            <a:ext cx="11665131" cy="4413644"/>
          </a:xfrm>
        </p:spPr>
        <p:txBody>
          <a:bodyPr>
            <a:noAutofit/>
          </a:bodyPr>
          <a:lstStyle/>
          <a:p>
            <a:r>
              <a:rPr lang="en-US" sz="3200" dirty="0" smtClean="0"/>
              <a:t>30 Years In Ministry to Youth and Young Adults</a:t>
            </a:r>
          </a:p>
          <a:p>
            <a:r>
              <a:rPr lang="en-US" sz="3200" dirty="0" smtClean="0"/>
              <a:t>15 years in Higher Education</a:t>
            </a:r>
          </a:p>
          <a:p>
            <a:r>
              <a:rPr lang="en-US" sz="3200" dirty="0" smtClean="0"/>
              <a:t>Parachurch  Non-Profit  Leadership</a:t>
            </a:r>
          </a:p>
          <a:p>
            <a:r>
              <a:rPr lang="en-US" sz="3200" dirty="0" smtClean="0"/>
              <a:t>Mom of 2 </a:t>
            </a:r>
            <a:r>
              <a:rPr lang="en-US" sz="3200" dirty="0" err="1" smtClean="0"/>
              <a:t>iGen</a:t>
            </a:r>
            <a:r>
              <a:rPr lang="en-US" sz="3200" dirty="0" smtClean="0"/>
              <a:t> Young women (and “mom” to many others”</a:t>
            </a:r>
          </a:p>
          <a:p>
            <a:r>
              <a:rPr lang="en-US" sz="3200" dirty="0" smtClean="0"/>
              <a:t>Student of culture</a:t>
            </a:r>
          </a:p>
          <a:p>
            <a:r>
              <a:rPr lang="en-US" sz="3200" dirty="0" smtClean="0"/>
              <a:t>“Bridge” </a:t>
            </a:r>
            <a:endParaRPr lang="en-US" sz="3200" dirty="0"/>
          </a:p>
        </p:txBody>
      </p:sp>
    </p:spTree>
    <p:extLst>
      <p:ext uri="{BB962C8B-B14F-4D97-AF65-F5344CB8AC3E}">
        <p14:creationId xmlns:p14="http://schemas.microsoft.com/office/powerpoint/2010/main" val="211259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Resources</a:t>
            </a:r>
            <a:endParaRPr lang="en-US" dirty="0"/>
          </a:p>
        </p:txBody>
      </p:sp>
      <p:pic>
        <p:nvPicPr>
          <p:cNvPr id="5" name="Picture 4"/>
          <p:cNvPicPr>
            <a:picLocks noChangeAspect="1"/>
          </p:cNvPicPr>
          <p:nvPr/>
        </p:nvPicPr>
        <p:blipFill>
          <a:blip r:embed="rId2"/>
          <a:stretch>
            <a:fillRect/>
          </a:stretch>
        </p:blipFill>
        <p:spPr>
          <a:xfrm>
            <a:off x="3054056" y="2142309"/>
            <a:ext cx="3111613" cy="4458244"/>
          </a:xfrm>
          <a:prstGeom prst="rect">
            <a:avLst/>
          </a:prstGeom>
        </p:spPr>
      </p:pic>
      <p:pic>
        <p:nvPicPr>
          <p:cNvPr id="7" name="Content Placeholder 6"/>
          <p:cNvPicPr>
            <a:picLocks noGrp="1" noChangeAspect="1"/>
          </p:cNvPicPr>
          <p:nvPr>
            <p:ph idx="1"/>
          </p:nvPr>
        </p:nvPicPr>
        <p:blipFill>
          <a:blip r:embed="rId3"/>
          <a:stretch>
            <a:fillRect/>
          </a:stretch>
        </p:blipFill>
        <p:spPr>
          <a:xfrm>
            <a:off x="119096" y="2272662"/>
            <a:ext cx="2754733" cy="4327891"/>
          </a:xfrm>
          <a:prstGeom prst="rect">
            <a:avLst/>
          </a:prstGeom>
        </p:spPr>
      </p:pic>
      <p:pic>
        <p:nvPicPr>
          <p:cNvPr id="8" name="Picture 7"/>
          <p:cNvPicPr>
            <a:picLocks noChangeAspect="1"/>
          </p:cNvPicPr>
          <p:nvPr/>
        </p:nvPicPr>
        <p:blipFill>
          <a:blip r:embed="rId4"/>
          <a:stretch>
            <a:fillRect/>
          </a:stretch>
        </p:blipFill>
        <p:spPr>
          <a:xfrm>
            <a:off x="6341061" y="2142309"/>
            <a:ext cx="2940367" cy="4458244"/>
          </a:xfrm>
          <a:prstGeom prst="rect">
            <a:avLst/>
          </a:prstGeom>
        </p:spPr>
      </p:pic>
      <p:pic>
        <p:nvPicPr>
          <p:cNvPr id="9" name="Picture 8"/>
          <p:cNvPicPr>
            <a:picLocks noChangeAspect="1"/>
          </p:cNvPicPr>
          <p:nvPr/>
        </p:nvPicPr>
        <p:blipFill>
          <a:blip r:embed="rId5"/>
          <a:stretch>
            <a:fillRect/>
          </a:stretch>
        </p:blipFill>
        <p:spPr>
          <a:xfrm>
            <a:off x="9456820" y="2142309"/>
            <a:ext cx="2495550" cy="4458244"/>
          </a:xfrm>
          <a:prstGeom prst="rect">
            <a:avLst/>
          </a:prstGeom>
        </p:spPr>
      </p:pic>
    </p:spTree>
    <p:extLst>
      <p:ext uri="{BB962C8B-B14F-4D97-AF65-F5344CB8AC3E}">
        <p14:creationId xmlns:p14="http://schemas.microsoft.com/office/powerpoint/2010/main" val="85424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Resources</a:t>
            </a:r>
            <a:endParaRPr lang="en-US" dirty="0"/>
          </a:p>
        </p:txBody>
      </p:sp>
      <p:pic>
        <p:nvPicPr>
          <p:cNvPr id="4" name="Content Placeholder 3"/>
          <p:cNvPicPr>
            <a:picLocks noGrp="1" noChangeAspect="1"/>
          </p:cNvPicPr>
          <p:nvPr>
            <p:ph idx="1"/>
          </p:nvPr>
        </p:nvPicPr>
        <p:blipFill>
          <a:blip r:embed="rId2"/>
          <a:stretch>
            <a:fillRect/>
          </a:stretch>
        </p:blipFill>
        <p:spPr>
          <a:xfrm>
            <a:off x="209006" y="2286000"/>
            <a:ext cx="3383280" cy="4428309"/>
          </a:xfrm>
          <a:prstGeom prst="rect">
            <a:avLst/>
          </a:prstGeom>
        </p:spPr>
      </p:pic>
      <p:pic>
        <p:nvPicPr>
          <p:cNvPr id="5" name="Picture 4"/>
          <p:cNvPicPr>
            <a:picLocks noChangeAspect="1"/>
          </p:cNvPicPr>
          <p:nvPr/>
        </p:nvPicPr>
        <p:blipFill>
          <a:blip r:embed="rId3"/>
          <a:stretch>
            <a:fillRect/>
          </a:stretch>
        </p:blipFill>
        <p:spPr>
          <a:xfrm>
            <a:off x="3940151" y="2037806"/>
            <a:ext cx="3758701" cy="4676503"/>
          </a:xfrm>
          <a:prstGeom prst="rect">
            <a:avLst/>
          </a:prstGeom>
        </p:spPr>
      </p:pic>
      <p:pic>
        <p:nvPicPr>
          <p:cNvPr id="6" name="Picture 5"/>
          <p:cNvPicPr>
            <a:picLocks noChangeAspect="1"/>
          </p:cNvPicPr>
          <p:nvPr/>
        </p:nvPicPr>
        <p:blipFill>
          <a:blip r:embed="rId4"/>
          <a:stretch>
            <a:fillRect/>
          </a:stretch>
        </p:blipFill>
        <p:spPr>
          <a:xfrm>
            <a:off x="8046717" y="1961334"/>
            <a:ext cx="3853545" cy="4752975"/>
          </a:xfrm>
          <a:prstGeom prst="rect">
            <a:avLst/>
          </a:prstGeom>
        </p:spPr>
      </p:pic>
    </p:spTree>
    <p:extLst>
      <p:ext uri="{BB962C8B-B14F-4D97-AF65-F5344CB8AC3E}">
        <p14:creationId xmlns:p14="http://schemas.microsoft.com/office/powerpoint/2010/main" val="68977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4" y="368811"/>
            <a:ext cx="10768044" cy="970450"/>
          </a:xfrm>
        </p:spPr>
        <p:txBody>
          <a:bodyPr/>
          <a:lstStyle/>
          <a:p>
            <a:pPr algn="ctr"/>
            <a:r>
              <a:rPr lang="en-US" sz="5400" dirty="0" smtClean="0"/>
              <a:t>WHO ARE </a:t>
            </a:r>
            <a:r>
              <a:rPr lang="en-US" sz="5400" i="1" dirty="0" smtClean="0"/>
              <a:t>THEY</a:t>
            </a:r>
            <a:r>
              <a:rPr lang="en-US" sz="5400" dirty="0" smtClean="0"/>
              <a:t>?</a:t>
            </a:r>
            <a:endParaRPr lang="en-US" sz="5400" dirty="0"/>
          </a:p>
        </p:txBody>
      </p:sp>
      <p:pic>
        <p:nvPicPr>
          <p:cNvPr id="6" name="Content Placeholder 5"/>
          <p:cNvPicPr>
            <a:picLocks noGrp="1" noChangeAspect="1"/>
          </p:cNvPicPr>
          <p:nvPr>
            <p:ph sz="half" idx="1"/>
          </p:nvPr>
        </p:nvPicPr>
        <p:blipFill>
          <a:blip r:embed="rId2"/>
          <a:stretch>
            <a:fillRect/>
          </a:stretch>
        </p:blipFill>
        <p:spPr>
          <a:xfrm>
            <a:off x="182880" y="2222287"/>
            <a:ext cx="5159830" cy="4505084"/>
          </a:xfrm>
          <a:prstGeom prst="rect">
            <a:avLst/>
          </a:prstGeom>
        </p:spPr>
      </p:pic>
      <p:pic>
        <p:nvPicPr>
          <p:cNvPr id="9" name="Content Placeholder 8"/>
          <p:cNvPicPr>
            <a:picLocks noGrp="1" noChangeAspect="1"/>
          </p:cNvPicPr>
          <p:nvPr>
            <p:ph sz="half" idx="2"/>
          </p:nvPr>
        </p:nvPicPr>
        <p:blipFill>
          <a:blip r:embed="rId3"/>
          <a:stretch>
            <a:fillRect/>
          </a:stretch>
        </p:blipFill>
        <p:spPr>
          <a:xfrm>
            <a:off x="5525589" y="2222287"/>
            <a:ext cx="6413862" cy="4505084"/>
          </a:xfrm>
          <a:prstGeom prst="rect">
            <a:avLst/>
          </a:prstGeom>
        </p:spPr>
      </p:pic>
    </p:spTree>
    <p:extLst>
      <p:ext uri="{BB962C8B-B14F-4D97-AF65-F5344CB8AC3E}">
        <p14:creationId xmlns:p14="http://schemas.microsoft.com/office/powerpoint/2010/main" val="115308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 y="117566"/>
            <a:ext cx="11482251" cy="1535204"/>
          </a:xfrm>
        </p:spPr>
        <p:txBody>
          <a:bodyPr/>
          <a:lstStyle/>
          <a:p>
            <a:pPr marL="0" indent="0" algn="ct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5400" dirty="0" smtClean="0"/>
              <a:t>What Do They Value?</a:t>
            </a:r>
            <a:r>
              <a:rPr lang="en-US" sz="2000" dirty="0"/>
              <a:t/>
            </a:r>
            <a:br>
              <a:rPr lang="en-US" sz="2000" dirty="0"/>
            </a:br>
            <a:endParaRPr lang="en-US" dirty="0"/>
          </a:p>
        </p:txBody>
      </p:sp>
      <p:sp>
        <p:nvSpPr>
          <p:cNvPr id="4" name="Content Placeholder 3"/>
          <p:cNvSpPr>
            <a:spLocks noGrp="1"/>
          </p:cNvSpPr>
          <p:nvPr>
            <p:ph sz="half" idx="2"/>
          </p:nvPr>
        </p:nvSpPr>
        <p:spPr>
          <a:xfrm>
            <a:off x="6230983" y="2222286"/>
            <a:ext cx="5151015" cy="4387519"/>
          </a:xfrm>
        </p:spPr>
        <p:txBody>
          <a:bodyPr/>
          <a:lstStyle/>
          <a:p>
            <a:pPr marL="0" indent="0">
              <a:buNone/>
            </a:pPr>
            <a:r>
              <a:rPr lang="en-US" sz="4000" dirty="0" smtClean="0"/>
              <a:t>Relational Depth</a:t>
            </a:r>
            <a:br>
              <a:rPr lang="en-US" sz="4000" dirty="0" smtClean="0"/>
            </a:br>
            <a:r>
              <a:rPr lang="en-US" sz="4000" dirty="0" smtClean="0"/>
              <a:t>Diversity</a:t>
            </a:r>
            <a:br>
              <a:rPr lang="en-US" sz="4000" dirty="0" smtClean="0"/>
            </a:br>
            <a:r>
              <a:rPr lang="en-US" sz="4000" dirty="0" smtClean="0"/>
              <a:t>Social Responsibility</a:t>
            </a:r>
            <a:br>
              <a:rPr lang="en-US" sz="4000" dirty="0" smtClean="0"/>
            </a:br>
            <a:r>
              <a:rPr lang="en-US" sz="4000" dirty="0" smtClean="0"/>
              <a:t>Innovation</a:t>
            </a:r>
            <a:br>
              <a:rPr lang="en-US" sz="4000" dirty="0" smtClean="0"/>
            </a:br>
            <a:r>
              <a:rPr lang="en-US" sz="4000" dirty="0" smtClean="0"/>
              <a:t>Stability</a:t>
            </a:r>
            <a:r>
              <a:rPr lang="en-US" dirty="0" smtClean="0"/>
              <a:t/>
            </a:r>
            <a:br>
              <a:rPr lang="en-US" dirty="0" smtClean="0"/>
            </a:br>
            <a:r>
              <a:rPr lang="en-US" dirty="0" smtClean="0"/>
              <a:t/>
            </a:r>
            <a:br>
              <a:rPr lang="en-US" dirty="0" smtClean="0"/>
            </a:br>
            <a:r>
              <a:rPr lang="en-US" sz="1050" dirty="0" smtClean="0"/>
              <a:t>http://www.thinkburlap.com/blog/5-values-of-generation-z</a:t>
            </a:r>
            <a:endParaRPr lang="en-US" dirty="0"/>
          </a:p>
        </p:txBody>
      </p:sp>
      <p:pic>
        <p:nvPicPr>
          <p:cNvPr id="7" name="Content Placeholder 6"/>
          <p:cNvPicPr>
            <a:picLocks noGrp="1" noChangeAspect="1"/>
          </p:cNvPicPr>
          <p:nvPr>
            <p:ph sz="half" idx="1"/>
          </p:nvPr>
        </p:nvPicPr>
        <p:blipFill>
          <a:blip r:embed="rId2"/>
          <a:stretch>
            <a:fillRect/>
          </a:stretch>
        </p:blipFill>
        <p:spPr>
          <a:xfrm>
            <a:off x="300444" y="2222286"/>
            <a:ext cx="5799909" cy="4230765"/>
          </a:xfrm>
          <a:prstGeom prst="rect">
            <a:avLst/>
          </a:prstGeom>
        </p:spPr>
      </p:pic>
    </p:spTree>
    <p:extLst>
      <p:ext uri="{BB962C8B-B14F-4D97-AF65-F5344CB8AC3E}">
        <p14:creationId xmlns:p14="http://schemas.microsoft.com/office/powerpoint/2010/main" val="36749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04503"/>
            <a:ext cx="10571998" cy="1541417"/>
          </a:xfrm>
        </p:spPr>
        <p:txBody>
          <a:bodyPr/>
          <a:lstStyle/>
          <a:p>
            <a:pPr algn="ctr"/>
            <a:r>
              <a:rPr lang="en-US" dirty="0" smtClean="0"/>
              <a:t>What are they Experiencing?</a:t>
            </a:r>
            <a:br>
              <a:rPr lang="en-US" dirty="0" smtClean="0"/>
            </a:br>
            <a:endParaRPr lang="en-US" dirty="0"/>
          </a:p>
        </p:txBody>
      </p:sp>
      <p:sp>
        <p:nvSpPr>
          <p:cNvPr id="7" name="Content Placeholder 6"/>
          <p:cNvSpPr>
            <a:spLocks noGrp="1"/>
          </p:cNvSpPr>
          <p:nvPr>
            <p:ph idx="1"/>
          </p:nvPr>
        </p:nvSpPr>
        <p:spPr>
          <a:xfrm>
            <a:off x="222069" y="2222287"/>
            <a:ext cx="11730445" cy="4400582"/>
          </a:xfrm>
        </p:spPr>
        <p:txBody>
          <a:bodyPr>
            <a:noAutofit/>
          </a:bodyPr>
          <a:lstStyle/>
          <a:p>
            <a:pPr marL="0" indent="0">
              <a:buNone/>
            </a:pPr>
            <a:r>
              <a:rPr lang="en-US" sz="2800" b="1" dirty="0"/>
              <a:t>“From education to youth sports to media to parenting, just about every institution has become more complex, more demanding, and more relationally </a:t>
            </a:r>
            <a:r>
              <a:rPr lang="en-US" sz="2800" b="1" dirty="0" smtClean="0"/>
              <a:t>disengaged”</a:t>
            </a:r>
            <a:r>
              <a:rPr lang="en-US" sz="2800" b="1" dirty="0"/>
              <a:t> </a:t>
            </a:r>
            <a:r>
              <a:rPr lang="en-US" sz="2800" b="1" dirty="0" smtClean="0"/>
              <a:t>-Chap Clark</a:t>
            </a:r>
          </a:p>
          <a:p>
            <a:r>
              <a:rPr lang="en-US" sz="2400" b="1" i="1" dirty="0" smtClean="0"/>
              <a:t>“Altered Adolescence”</a:t>
            </a:r>
          </a:p>
          <a:p>
            <a:r>
              <a:rPr lang="en-US" sz="2400" b="1" i="1" dirty="0" smtClean="0"/>
              <a:t>“Uniquely vulnerable”</a:t>
            </a:r>
          </a:p>
          <a:p>
            <a:r>
              <a:rPr lang="en-US" sz="2400" b="1" i="1" dirty="0" smtClean="0"/>
              <a:t>Adult abandonment</a:t>
            </a:r>
          </a:p>
          <a:p>
            <a:r>
              <a:rPr lang="en-US" sz="2400" b="1" dirty="0" smtClean="0"/>
              <a:t> </a:t>
            </a:r>
            <a:r>
              <a:rPr lang="en-US" sz="2800" b="1" dirty="0" smtClean="0"/>
              <a:t>“</a:t>
            </a:r>
            <a:r>
              <a:rPr lang="en-US" sz="2800" b="1" dirty="0" err="1"/>
              <a:t>iGen</a:t>
            </a:r>
            <a:r>
              <a:rPr lang="en-US" sz="2800" b="1" dirty="0"/>
              <a:t> is on the verge of the most severe mental health crisis for young people in decades. On the surface, though, everything is fine.” </a:t>
            </a:r>
            <a:r>
              <a:rPr lang="en-US" sz="2800" b="1" dirty="0" smtClean="0"/>
              <a:t>-Twenge</a:t>
            </a:r>
            <a:endParaRPr lang="en-US" sz="2800" b="1" dirty="0"/>
          </a:p>
        </p:txBody>
      </p:sp>
    </p:spTree>
    <p:extLst>
      <p:ext uri="{BB962C8B-B14F-4D97-AF65-F5344CB8AC3E}">
        <p14:creationId xmlns:p14="http://schemas.microsoft.com/office/powerpoint/2010/main" val="358309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Dr.Jean</a:t>
            </a:r>
            <a:r>
              <a:rPr lang="en-US" dirty="0" smtClean="0"/>
              <a:t> M. Twenge</a:t>
            </a:r>
            <a:endParaRPr lang="en-US" dirty="0"/>
          </a:p>
        </p:txBody>
      </p:sp>
      <p:sp>
        <p:nvSpPr>
          <p:cNvPr id="6" name="Content Placeholder 5"/>
          <p:cNvSpPr>
            <a:spLocks noGrp="1"/>
          </p:cNvSpPr>
          <p:nvPr>
            <p:ph idx="1"/>
          </p:nvPr>
        </p:nvSpPr>
        <p:spPr>
          <a:xfrm>
            <a:off x="222069" y="2155371"/>
            <a:ext cx="11639005" cy="4493623"/>
          </a:xfrm>
        </p:spPr>
        <p:txBody>
          <a:bodyPr>
            <a:normAutofit fontScale="92500" lnSpcReduction="10000"/>
          </a:bodyPr>
          <a:lstStyle/>
          <a:p>
            <a:pPr marL="0" indent="0">
              <a:buNone/>
            </a:pPr>
            <a:r>
              <a:rPr lang="en-US" sz="3600" b="1" i="1" dirty="0"/>
              <a:t>“Adolescence--the time when teens begin to do things adults do--now happens later. Thirteen-year-olds--and even 18-year-olds-- are less likely to act like adults and spend their time like adults. They are more likely, instead, to act like children--not by being immature, necessarily, but by postponing the usual activities of adults. Adolescence is now an extension of childhood rather than the beginning of adulthood.” </a:t>
            </a:r>
            <a:endParaRPr lang="en-US" sz="3600" b="1" i="1" dirty="0" smtClean="0"/>
          </a:p>
          <a:p>
            <a:pPr marL="0" indent="0">
              <a:buNone/>
            </a:pPr>
            <a:r>
              <a:rPr lang="en-US" dirty="0"/>
              <a:t/>
            </a:r>
            <a:br>
              <a:rPr lang="en-US" dirty="0"/>
            </a:br>
            <a:endParaRPr lang="en-US" sz="1200" b="1" dirty="0"/>
          </a:p>
        </p:txBody>
      </p:sp>
    </p:spTree>
    <p:extLst>
      <p:ext uri="{BB962C8B-B14F-4D97-AF65-F5344CB8AC3E}">
        <p14:creationId xmlns:p14="http://schemas.microsoft.com/office/powerpoint/2010/main" val="125242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447188"/>
            <a:ext cx="11172992" cy="970450"/>
          </a:xfrm>
        </p:spPr>
        <p:txBody>
          <a:bodyPr/>
          <a:lstStyle/>
          <a:p>
            <a:pPr algn="ctr"/>
            <a:r>
              <a:rPr lang="en-US" sz="6000" dirty="0" smtClean="0"/>
              <a:t>Stats</a:t>
            </a:r>
            <a:endParaRPr lang="en-US" sz="6000" dirty="0"/>
          </a:p>
        </p:txBody>
      </p:sp>
      <p:sp>
        <p:nvSpPr>
          <p:cNvPr id="3" name="Content Placeholder 2"/>
          <p:cNvSpPr>
            <a:spLocks noGrp="1"/>
          </p:cNvSpPr>
          <p:nvPr>
            <p:ph sz="half" idx="1"/>
          </p:nvPr>
        </p:nvSpPr>
        <p:spPr>
          <a:xfrm>
            <a:off x="209006" y="2222287"/>
            <a:ext cx="5795579" cy="4492022"/>
          </a:xfrm>
        </p:spPr>
        <p:txBody>
          <a:bodyPr>
            <a:normAutofit lnSpcReduction="10000"/>
          </a:bodyPr>
          <a:lstStyle/>
          <a:p>
            <a:pPr fontAlgn="base"/>
            <a:r>
              <a:rPr lang="en-US" sz="2400" b="1" dirty="0"/>
              <a:t>In The Next 24 Hours in the United States:</a:t>
            </a:r>
          </a:p>
          <a:p>
            <a:pPr fontAlgn="base"/>
            <a:r>
              <a:rPr lang="en-US" sz="2400" b="1" dirty="0"/>
              <a:t>1,439 teens will attempt suicide.</a:t>
            </a:r>
          </a:p>
          <a:p>
            <a:pPr fontAlgn="base"/>
            <a:r>
              <a:rPr lang="en-US" sz="2400" b="1" dirty="0"/>
              <a:t>2,795 teenage girls will become pregnant.</a:t>
            </a:r>
          </a:p>
          <a:p>
            <a:pPr fontAlgn="base"/>
            <a:r>
              <a:rPr lang="en-US" sz="2400" b="1" dirty="0"/>
              <a:t>15,006 teens will use </a:t>
            </a:r>
            <a:r>
              <a:rPr lang="en-US" sz="2400" b="1" dirty="0" smtClean="0"/>
              <a:t>drugs</a:t>
            </a:r>
            <a:r>
              <a:rPr lang="en-US" sz="2400" b="1" dirty="0"/>
              <a:t> for the first time.</a:t>
            </a:r>
          </a:p>
          <a:p>
            <a:pPr fontAlgn="base"/>
            <a:r>
              <a:rPr lang="en-US" sz="2400" b="1" dirty="0"/>
              <a:t>3,506 teens will run away.</a:t>
            </a:r>
          </a:p>
          <a:p>
            <a:pPr fontAlgn="base"/>
            <a:r>
              <a:rPr lang="en-US" sz="2400" b="1" dirty="0"/>
              <a:t>2 teens will be murdered</a:t>
            </a:r>
            <a:r>
              <a:rPr lang="en-US" sz="2400" b="1" dirty="0" smtClean="0"/>
              <a:t>.</a:t>
            </a:r>
          </a:p>
        </p:txBody>
      </p:sp>
      <p:sp>
        <p:nvSpPr>
          <p:cNvPr id="4" name="Content Placeholder 3"/>
          <p:cNvSpPr>
            <a:spLocks noGrp="1"/>
          </p:cNvSpPr>
          <p:nvPr>
            <p:ph sz="half" idx="2"/>
          </p:nvPr>
        </p:nvSpPr>
        <p:spPr>
          <a:xfrm>
            <a:off x="6187415" y="1985554"/>
            <a:ext cx="5634471" cy="4728755"/>
          </a:xfrm>
        </p:spPr>
        <p:txBody>
          <a:bodyPr>
            <a:normAutofit lnSpcReduction="10000"/>
          </a:bodyPr>
          <a:lstStyle/>
          <a:p>
            <a:pPr marL="0" indent="0" fontAlgn="base">
              <a:buNone/>
            </a:pPr>
            <a:endParaRPr lang="en-US" sz="2400" b="1" dirty="0"/>
          </a:p>
          <a:p>
            <a:pPr fontAlgn="base"/>
            <a:r>
              <a:rPr lang="en-US" sz="2400" b="1" dirty="0"/>
              <a:t>More than a quarter of crimes by committed by juveniles are committed by females. </a:t>
            </a:r>
          </a:p>
          <a:p>
            <a:pPr fontAlgn="base"/>
            <a:r>
              <a:rPr lang="en-US" sz="2400" b="1" dirty="0"/>
              <a:t>Almost 22,000 crimes involved weapons. </a:t>
            </a:r>
          </a:p>
          <a:p>
            <a:pPr fontAlgn="base"/>
            <a:r>
              <a:rPr lang="en-US" sz="2400" b="1" dirty="0"/>
              <a:t>Every 4 minutes a youth is arrested for an alcohol-related crime.</a:t>
            </a:r>
          </a:p>
          <a:p>
            <a:pPr fontAlgn="base"/>
            <a:r>
              <a:rPr lang="en-US" sz="2400" b="1" dirty="0"/>
              <a:t>Every 7 minutes a youth is arrested for a drug crime</a:t>
            </a:r>
            <a:r>
              <a:rPr lang="en-US" sz="2400" b="1" dirty="0" smtClean="0"/>
              <a:t>.</a:t>
            </a:r>
          </a:p>
          <a:p>
            <a:pPr marL="0" indent="0" algn="r">
              <a:buNone/>
            </a:pPr>
            <a:r>
              <a:rPr lang="en-US" b="1" dirty="0" smtClean="0"/>
              <a:t>Verywellmind.com</a:t>
            </a:r>
            <a:endParaRPr lang="en-US" dirty="0"/>
          </a:p>
          <a:p>
            <a:endParaRPr lang="en-US" b="1" dirty="0"/>
          </a:p>
        </p:txBody>
      </p:sp>
    </p:spTree>
    <p:extLst>
      <p:ext uri="{BB962C8B-B14F-4D97-AF65-F5344CB8AC3E}">
        <p14:creationId xmlns:p14="http://schemas.microsoft.com/office/powerpoint/2010/main" val="4173975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761</TotalTime>
  <Words>368</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2</vt:lpstr>
      <vt:lpstr>Quotable</vt:lpstr>
      <vt:lpstr>Ministering to the Desperate and Disconnected: Why Understanding and Ministering Effectively to the Next Generation Matters for the Future of the Church </vt:lpstr>
      <vt:lpstr>A BIT OF CONTEXT: What I Bring To The Table </vt:lpstr>
      <vt:lpstr>Great Resources</vt:lpstr>
      <vt:lpstr>Good Resources</vt:lpstr>
      <vt:lpstr>WHO ARE THEY?</vt:lpstr>
      <vt:lpstr>    What Do They Value? </vt:lpstr>
      <vt:lpstr>What are they Experiencing? </vt:lpstr>
      <vt:lpstr>Dr.Jean M. Twenge</vt:lpstr>
      <vt:lpstr>Stats</vt:lpstr>
      <vt:lpstr>Suicide</vt:lpstr>
      <vt:lpstr>PowerPoint Presentation</vt:lpstr>
      <vt:lpstr>How Can We Help Them?</vt:lpstr>
      <vt:lpstr>How Can WE Help Them?</vt:lpstr>
      <vt:lpstr>PowerPoint Presentation</vt:lpstr>
    </vt:vector>
  </TitlesOfParts>
  <Company>Bethel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Ministering to the Desperate and Disconnected: Why Understanding and Ministering Effectively to the Next Generation Matters for the Future of the Church</dc:title>
  <dc:creator>Laurel Bunker</dc:creator>
  <cp:lastModifiedBy>Laurel Bunker</cp:lastModifiedBy>
  <cp:revision>17</cp:revision>
  <dcterms:created xsi:type="dcterms:W3CDTF">2019-06-13T02:50:44Z</dcterms:created>
  <dcterms:modified xsi:type="dcterms:W3CDTF">2019-06-13T15:32:42Z</dcterms:modified>
</cp:coreProperties>
</file>